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0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chartUserShapes" Target="../drawings/drawing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5" Type="http://schemas.openxmlformats.org/officeDocument/2006/relationships/chartUserShapes" Target="../drawings/drawing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Revenue by Season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609313798907177"/>
          <c:y val="0.12519769546477202"/>
          <c:w val="0.8245872309498129"/>
          <c:h val="0.740531035349829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'Question 5'!$B$8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'Question 5'!$A$9:$A$10</c:f>
              <c:numCache>
                <c:formatCode>General</c:formatCode>
                <c:ptCount val="2"/>
                <c:pt idx="0">
                  <c:v>1</c:v>
                </c:pt>
                <c:pt idx="1">
                  <c:v>2</c:v>
                </c:pt>
              </c:numCache>
            </c:numRef>
          </c:cat>
          <c:val>
            <c:numRef>
              <c:f>'Question 5'!$B$9:$B$10</c:f>
              <c:numCache>
                <c:formatCode>"$"#,##0</c:formatCode>
                <c:ptCount val="2"/>
                <c:pt idx="0">
                  <c:v>13209033.999991</c:v>
                </c:pt>
                <c:pt idx="1">
                  <c:v>13964227.227504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6D-4380-A038-645355BAB9D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31148528"/>
        <c:axId val="431139408"/>
      </c:barChart>
      <c:catAx>
        <c:axId val="431148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139408"/>
        <c:crosses val="autoZero"/>
        <c:auto val="1"/>
        <c:lblAlgn val="ctr"/>
        <c:lblOffset val="100"/>
        <c:noMultiLvlLbl val="0"/>
      </c:catAx>
      <c:valAx>
        <c:axId val="431139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148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'Question 5'!$AE$7</c:f>
              <c:strCache>
                <c:ptCount val="1"/>
                <c:pt idx="0">
                  <c:v>Total Unique Items Sold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A62-4669-9E71-7C016447F50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A62-4669-9E71-7C016447F50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'Question 5'!$AD$8:$AD$9</c:f>
              <c:numCache>
                <c:formatCode>General</c:formatCode>
                <c:ptCount val="2"/>
                <c:pt idx="0">
                  <c:v>1</c:v>
                </c:pt>
                <c:pt idx="1">
                  <c:v>2</c:v>
                </c:pt>
              </c:numCache>
            </c:numRef>
          </c:cat>
          <c:val>
            <c:numRef>
              <c:f>'Question 5'!$AE$8:$AE$9</c:f>
              <c:numCache>
                <c:formatCode>General</c:formatCode>
                <c:ptCount val="2"/>
                <c:pt idx="0">
                  <c:v>151</c:v>
                </c:pt>
                <c:pt idx="1">
                  <c:v>182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62-4669-9E71-7C016447F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1169648"/>
        <c:axId val="431183088"/>
      </c:barChart>
      <c:catAx>
        <c:axId val="431169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183088"/>
        <c:crosses val="autoZero"/>
        <c:auto val="1"/>
        <c:lblAlgn val="ctr"/>
        <c:lblOffset val="100"/>
        <c:noMultiLvlLbl val="0"/>
      </c:catAx>
      <c:valAx>
        <c:axId val="431183088"/>
        <c:scaling>
          <c:orientation val="minMax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1169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userShapes r:id="rId5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</a:t>
            </a:r>
            <a:r>
              <a:rPr lang="en-US" baseline="0"/>
              <a:t>/Game by Day of the Week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'Question 6'!$C$2:$C$8</c:f>
              <c:strCache>
                <c:ptCount val="7"/>
                <c:pt idx="0">
                  <c:v>Saturday</c:v>
                </c:pt>
                <c:pt idx="1">
                  <c:v>Sunday</c:v>
                </c:pt>
                <c:pt idx="2">
                  <c:v>Monday</c:v>
                </c:pt>
                <c:pt idx="3">
                  <c:v>Tuesday</c:v>
                </c:pt>
                <c:pt idx="4">
                  <c:v>Wednesday</c:v>
                </c:pt>
                <c:pt idx="5">
                  <c:v>Thursday</c:v>
                </c:pt>
                <c:pt idx="6">
                  <c:v>Friday</c:v>
                </c:pt>
              </c:strCache>
            </c:strRef>
          </c:cat>
          <c:val>
            <c:numRef>
              <c:f>'Question 6'!$D$2:$D$8</c:f>
              <c:numCache>
                <c:formatCode>"$"#,##0.00</c:formatCode>
                <c:ptCount val="7"/>
                <c:pt idx="0">
                  <c:v>1532097.56</c:v>
                </c:pt>
                <c:pt idx="1">
                  <c:v>1176256.25</c:v>
                </c:pt>
                <c:pt idx="2">
                  <c:v>1584345</c:v>
                </c:pt>
                <c:pt idx="3">
                  <c:v>1459508.510004</c:v>
                </c:pt>
                <c:pt idx="4">
                  <c:v>1388692.0487500001</c:v>
                </c:pt>
                <c:pt idx="5">
                  <c:v>1272365.75</c:v>
                </c:pt>
                <c:pt idx="6">
                  <c:v>1453916.25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EA-4BFB-853A-95785CA38B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81929871"/>
        <c:axId val="1481930831"/>
      </c:barChart>
      <c:catAx>
        <c:axId val="1481929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1930831"/>
        <c:crosses val="autoZero"/>
        <c:auto val="1"/>
        <c:lblAlgn val="ctr"/>
        <c:lblOffset val="100"/>
        <c:noMultiLvlLbl val="0"/>
      </c:catAx>
      <c:valAx>
        <c:axId val="1481930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19298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0.22485</cdr:x>
      <cdr:y>0.20397</cdr:y>
    </cdr:from>
    <cdr:to>
      <cdr:x>0.72669</cdr:x>
      <cdr:y>0.73738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DAE6BE7B-8B5B-665D-1575-39C6CDD92EE8}"/>
            </a:ext>
          </a:extLst>
        </cdr:cNvPr>
        <cdr:cNvSpPr txBox="1"/>
      </cdr:nvSpPr>
      <cdr:spPr>
        <a:xfrm xmlns:a="http://schemas.openxmlformats.org/drawingml/2006/main">
          <a:off x="1239750" y="621586"/>
          <a:ext cx="2767062" cy="162557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500" b="1" kern="1200" dirty="0"/>
            <a:t>6 %/$700,000 increase vs 2022</a:t>
          </a:r>
        </a:p>
      </cdr:txBody>
    </cdr:sp>
  </cdr:relSizeAnchor>
  <cdr:relSizeAnchor xmlns:cdr="http://schemas.openxmlformats.org/drawingml/2006/chartDrawing">
    <cdr:from>
      <cdr:x>0.51343</cdr:x>
      <cdr:y>0.54562</cdr:y>
    </cdr:from>
    <cdr:to>
      <cdr:x>0.6009</cdr:x>
      <cdr:y>0.80327</cdr:y>
    </cdr:to>
    <cdr:sp macro="" textlink="">
      <cdr:nvSpPr>
        <cdr:cNvPr id="3" name="Arrow: Up 2">
          <a:extLst xmlns:a="http://schemas.openxmlformats.org/drawingml/2006/main">
            <a:ext uri="{FF2B5EF4-FFF2-40B4-BE49-F238E27FC236}">
              <a16:creationId xmlns:a16="http://schemas.microsoft.com/office/drawing/2014/main" id="{45A644C4-B2E4-24C8-903E-BBB68FC5E4DC}"/>
            </a:ext>
          </a:extLst>
        </cdr:cNvPr>
        <cdr:cNvSpPr/>
      </cdr:nvSpPr>
      <cdr:spPr>
        <a:xfrm xmlns:a="http://schemas.openxmlformats.org/drawingml/2006/main">
          <a:off x="2830942" y="1662779"/>
          <a:ext cx="482321" cy="785176"/>
        </a:xfrm>
        <a:prstGeom xmlns:a="http://schemas.openxmlformats.org/drawingml/2006/main" prst="upArrow">
          <a:avLst/>
        </a:prstGeom>
        <a:solidFill xmlns:a="http://schemas.openxmlformats.org/drawingml/2006/main">
          <a:schemeClr val="accent1">
            <a:alpha val="0"/>
          </a:schemeClr>
        </a:solidFill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 kern="1200" dirty="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0.3335</cdr:x>
      <cdr:y>0.25459</cdr:y>
    </cdr:from>
    <cdr:to>
      <cdr:x>0.6665</cdr:x>
      <cdr:y>0.53708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D12088C-63A8-AF91-28B7-16D2B7A2A673}"/>
            </a:ext>
          </a:extLst>
        </cdr:cNvPr>
        <cdr:cNvSpPr txBox="1"/>
      </cdr:nvSpPr>
      <cdr:spPr>
        <a:xfrm xmlns:a="http://schemas.openxmlformats.org/drawingml/2006/main">
          <a:off x="1638592" y="775869"/>
          <a:ext cx="1636187" cy="86088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2500" b="1" kern="1200" dirty="0"/>
            <a:t>+31 Items</a:t>
          </a:r>
        </a:p>
      </cdr:txBody>
    </cdr:sp>
  </cdr:relSizeAnchor>
</c:userShap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1F66-506E-D1AC-77E4-EBBB02E54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B20B2A-2BA2-0D55-822C-6E2C8F1B2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F2B51-2D04-DCB2-C6C1-762FADFC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67F97-396E-D7C9-72FD-4910CD2FC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FED60-D7F3-CE13-5377-847493CBF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97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3C67B-9F6C-8B09-FC37-4119C265E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45917-B67B-0074-143F-08B1778557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94C94-FB01-C6EC-CE6B-247AFA674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DDBDD-2E3B-5B26-B8AD-5761DFE3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1B4DC-18C5-1FB6-D3DA-579F957E2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83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522AAC-97FE-FE48-D394-5F6BBEF2D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22458-D99D-BDA9-4ED6-C4CA9508E1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0CFF9-5899-2179-B2EB-4CAAD77E4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3525F-A10F-F1D6-640D-913E95FD1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6CF2B4-409B-2D27-9DF5-86E50542E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84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CF8B-7E8D-4987-99FB-AAE456B2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6F3B3-3109-FE68-F61F-6B6473751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68409-5C94-9881-95E6-F3171C37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E5864-BCC6-AD8F-F48B-C4A57F27E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6533F-DC38-CBFA-12CB-F40119836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23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7A9E3-945F-730D-5F21-3A5B573C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9ECBC-1440-5120-CF55-0F09EB8A2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E3C98-43CD-25B7-B97C-A8F848E8B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6DAFA-9ACB-4F08-A363-15BC02AAB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53519-0C82-65D0-62FF-2A3AA70D1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29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C17-678C-1853-DC29-50E996AB3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D0475-3261-6A17-E5A5-4922F65EA7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A64D87-2C7F-BA55-95A4-59687897C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E8561-664B-C51B-B4BE-10AF02F3B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B57B9-E1A2-159B-C50D-082806EA1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254B0-22FC-5BFA-3F0B-91826FDEF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43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95360-B976-E1FE-7D80-1AE6841AB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5581B-3E51-86EF-96A9-E1D321A7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B628A-B4BA-25DE-292F-6568DABE2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F0347E-0323-51A3-7755-65ECB4043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5A582D-7FFB-90F8-8B9E-A755468FF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8B458-076E-CAAE-EA0D-550508211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7658EF-6891-404C-46E0-E346F90D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E4CCA-87CB-D631-9B84-65E385F0A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4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815DE-FAEC-141B-465C-DEA98CDB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FF9FB9-4C1F-6838-4C4A-809C49B69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24A257-1F74-F93E-0000-45DAA007B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33915-C40A-5962-05BE-107D90A05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7B33B3-510D-F386-712C-598066DA5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467AB6-FF1B-3C8A-654A-473F3C9BE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9C531-691E-AE57-A6F5-BC7E29346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8D927-4AC6-4ED6-9E4B-52FD2291C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0542F-AC8C-FC33-5F77-EAA444662A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FCBDA-87F8-7D26-7B5F-C869C387EC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892E25-BBB9-3BA4-677A-BF635F22C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8894B-F8FE-6089-F9FB-C7C779C9A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321EA-F98C-8D88-E3BF-A966F2302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84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5494F-05F7-32B6-3D0B-AB99FF533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D5F056-790C-946B-7A18-58BF092A92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0FEFF0-6EAF-792E-7C3B-77EEFC8AE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A9323-7C4A-4394-F7CD-77C845061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5088-D1B3-C000-9425-E37DC4385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C97FA-971E-2D97-8BCD-FF78360AB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092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C693F7-2E58-27CE-E5C4-F68207597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3F067-C1C4-5CD0-C447-25E23E0CC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7037B-8C96-22B1-169A-856DF57EC8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29D223-4D6B-4232-AEE3-D9A1806AC1DC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51001-3960-6EF1-21E1-3411441B2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16558-3AB4-6FE5-A7A2-E1878A098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F3CAC9-105F-4DDB-8F1C-BDBB0040F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4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C4BA5-60ED-0D14-50F3-7A4B72A80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29" y="8941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Big Wins!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EEE4128-8106-708B-992C-53AA5C5C10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9376994"/>
              </p:ext>
            </p:extLst>
          </p:nvPr>
        </p:nvGraphicFramePr>
        <p:xfrm>
          <a:off x="6096000" y="3416158"/>
          <a:ext cx="5513798" cy="3047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D1845AC-77C5-3722-FB2C-E7721FA1FF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8017934"/>
              </p:ext>
            </p:extLst>
          </p:nvPr>
        </p:nvGraphicFramePr>
        <p:xfrm>
          <a:off x="357271" y="3214624"/>
          <a:ext cx="4913372" cy="3047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CECD2E6-F928-061E-6FA3-231AF783E339}"/>
              </a:ext>
            </a:extLst>
          </p:cNvPr>
          <p:cNvSpPr txBox="1"/>
          <p:nvPr/>
        </p:nvSpPr>
        <p:spPr>
          <a:xfrm>
            <a:off x="2813957" y="1613335"/>
            <a:ext cx="7633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Two key wins from the 2023 season:</a:t>
            </a:r>
          </a:p>
          <a:p>
            <a:r>
              <a:rPr lang="en-US" dirty="0"/>
              <a:t>• +31 more unique items sold (Season 2 than Season 1)  </a:t>
            </a:r>
          </a:p>
          <a:p>
            <a:r>
              <a:rPr lang="en-US" dirty="0"/>
              <a:t>• +6% revenue increase — over $700K vs. 2022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75C867-FD0B-4FF4-2040-65A4439AF20F}"/>
              </a:ext>
            </a:extLst>
          </p:cNvPr>
          <p:cNvSpPr txBox="1"/>
          <p:nvPr/>
        </p:nvSpPr>
        <p:spPr>
          <a:xfrm>
            <a:off x="664398" y="1017143"/>
            <a:ext cx="1124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 2 drove higher revenue and stronger product performance</a:t>
            </a:r>
          </a:p>
        </p:txBody>
      </p:sp>
    </p:spTree>
    <p:extLst>
      <p:ext uri="{BB962C8B-B14F-4D97-AF65-F5344CB8AC3E}">
        <p14:creationId xmlns:p14="http://schemas.microsoft.com/office/powerpoint/2010/main" val="141633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E66F02-4275-69C5-43A0-7695D7E06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Day of the Week Analysis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F2CF0C-E5F3-6D96-7DD7-6409D72A1314}"/>
              </a:ext>
            </a:extLst>
          </p:cNvPr>
          <p:cNvSpPr txBox="1"/>
          <p:nvPr/>
        </p:nvSpPr>
        <p:spPr>
          <a:xfrm>
            <a:off x="5894962" y="1984443"/>
            <a:ext cx="5458838" cy="4192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Key Insights: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Monday stands out across all categories — highest per-cap spending and strong alcohol sales. Saturday has the total highest quantity per game. Both of these high revenue days could warrant extra inventory, higher staffing, and Monday could present a meaningful and loyal crowd- some premium deals could be an offering here , is the main driver of its success.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Sunday consistently ranks lowest in both total and per-cap metrics. Lower alcohol spend suggests a family-oriented or earlier kickoff crowd. For these games, lighter staffing and lower alcoholic beverage inventory are strong suggestions for next season.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53C7C5DF-D5EF-6C57-55A2-A01C2BA84A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7390173"/>
              </p:ext>
            </p:extLst>
          </p:nvPr>
        </p:nvGraphicFramePr>
        <p:xfrm>
          <a:off x="95857" y="522881"/>
          <a:ext cx="5490903" cy="2064205"/>
        </p:xfrm>
        <a:graphic>
          <a:graphicData uri="http://schemas.openxmlformats.org/drawingml/2006/table">
            <a:tbl>
              <a:tblPr firstRow="1" bandRow="1"/>
              <a:tblGrid>
                <a:gridCol w="716255">
                  <a:extLst>
                    <a:ext uri="{9D8B030D-6E8A-4147-A177-3AD203B41FA5}">
                      <a16:colId xmlns:a16="http://schemas.microsoft.com/office/drawing/2014/main" val="293369489"/>
                    </a:ext>
                  </a:extLst>
                </a:gridCol>
                <a:gridCol w="856239">
                  <a:extLst>
                    <a:ext uri="{9D8B030D-6E8A-4147-A177-3AD203B41FA5}">
                      <a16:colId xmlns:a16="http://schemas.microsoft.com/office/drawing/2014/main" val="1278023856"/>
                    </a:ext>
                  </a:extLst>
                </a:gridCol>
                <a:gridCol w="805205">
                  <a:extLst>
                    <a:ext uri="{9D8B030D-6E8A-4147-A177-3AD203B41FA5}">
                      <a16:colId xmlns:a16="http://schemas.microsoft.com/office/drawing/2014/main" val="3588303780"/>
                    </a:ext>
                  </a:extLst>
                </a:gridCol>
                <a:gridCol w="805205">
                  <a:extLst>
                    <a:ext uri="{9D8B030D-6E8A-4147-A177-3AD203B41FA5}">
                      <a16:colId xmlns:a16="http://schemas.microsoft.com/office/drawing/2014/main" val="676472485"/>
                    </a:ext>
                  </a:extLst>
                </a:gridCol>
                <a:gridCol w="805205">
                  <a:extLst>
                    <a:ext uri="{9D8B030D-6E8A-4147-A177-3AD203B41FA5}">
                      <a16:colId xmlns:a16="http://schemas.microsoft.com/office/drawing/2014/main" val="3759109328"/>
                    </a:ext>
                  </a:extLst>
                </a:gridCol>
                <a:gridCol w="463990">
                  <a:extLst>
                    <a:ext uri="{9D8B030D-6E8A-4147-A177-3AD203B41FA5}">
                      <a16:colId xmlns:a16="http://schemas.microsoft.com/office/drawing/2014/main" val="1231637934"/>
                    </a:ext>
                  </a:extLst>
                </a:gridCol>
                <a:gridCol w="510653">
                  <a:extLst>
                    <a:ext uri="{9D8B030D-6E8A-4147-A177-3AD203B41FA5}">
                      <a16:colId xmlns:a16="http://schemas.microsoft.com/office/drawing/2014/main" val="3194673596"/>
                    </a:ext>
                  </a:extLst>
                </a:gridCol>
                <a:gridCol w="528151">
                  <a:extLst>
                    <a:ext uri="{9D8B030D-6E8A-4147-A177-3AD203B41FA5}">
                      <a16:colId xmlns:a16="http://schemas.microsoft.com/office/drawing/2014/main" val="3021102082"/>
                    </a:ext>
                  </a:extLst>
                </a:gridCol>
              </a:tblGrid>
              <a:tr h="42150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Rev/Game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Quant/Game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Food Quant/Game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Alc. Bev Quant/Game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Per Cap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Per Cap Food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Per Cap Alc. Bev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921643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Saturday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$1,532,097.56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196,951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54,288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103,384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$10.74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46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$5.22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B07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$13.32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43758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Sunday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$1,176,256.25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152,256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47,595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87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69,825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0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$9.82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$5.74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$11.26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575848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Monday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$1,584,345.00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194,174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FC77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57,896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D0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93,253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D1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$21.81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$5.51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$14.53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456010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Tuesday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$1,459,508.51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183,229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6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48,538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B37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82,168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5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$19.82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$5.00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$12.80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4429858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Wednesday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$1,388,692.05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181,436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61,076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78,773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$10.46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716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$5.41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$12.34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AC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529041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Thursday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$1,272,365.75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57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160,039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B7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42,339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69,297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$21.06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CF7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$5.38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$13.44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7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840459"/>
                  </a:ext>
                </a:extLst>
              </a:tr>
              <a:tr h="23467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Friday</a:t>
                      </a:r>
                    </a:p>
                  </a:txBody>
                  <a:tcPr marL="5075" marR="5075" marT="507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$1,453,916.25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181,123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9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53,112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75,977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C47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$21.22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CC7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$5.48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28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$13.72</a:t>
                      </a:r>
                    </a:p>
                  </a:txBody>
                  <a:tcPr marL="5075" marR="5075" marT="507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DD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3400459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3864CD8-BCF3-91A8-6C37-4B3BB708F5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5847953"/>
              </p:ext>
            </p:extLst>
          </p:nvPr>
        </p:nvGraphicFramePr>
        <p:xfrm>
          <a:off x="702486" y="2810615"/>
          <a:ext cx="4717007" cy="292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71829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 2013 - 2022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 2013 - 2022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 2013 - 2022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297</Words>
  <Application>Microsoft Office PowerPoint</Application>
  <PresentationFormat>Widescreen</PresentationFormat>
  <Paragraphs>79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Calibri</vt:lpstr>
      <vt:lpstr>Office Theme</vt:lpstr>
      <vt:lpstr>Big Wins!</vt:lpstr>
      <vt:lpstr>Day of the Week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 Jaeger</dc:creator>
  <cp:lastModifiedBy>Chris Jaeger</cp:lastModifiedBy>
  <cp:revision>1</cp:revision>
  <dcterms:created xsi:type="dcterms:W3CDTF">2025-11-13T16:44:41Z</dcterms:created>
  <dcterms:modified xsi:type="dcterms:W3CDTF">2025-11-13T21:34:40Z</dcterms:modified>
</cp:coreProperties>
</file>

<file path=docProps/thumbnail.jpeg>
</file>